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9198"/>
    <a:srgbClr val="026767"/>
    <a:srgbClr val="B0B6A6"/>
    <a:srgbClr val="006E9C"/>
    <a:srgbClr val="72D5E0"/>
    <a:srgbClr val="879797"/>
    <a:srgbClr val="36AAC6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53"/>
    <p:restoredTop sz="94729"/>
  </p:normalViewPr>
  <p:slideViewPr>
    <p:cSldViewPr snapToGrid="0" snapToObjects="1" showGuides="1">
      <p:cViewPr varScale="1">
        <p:scale>
          <a:sx n="94" d="100"/>
          <a:sy n="94" d="100"/>
        </p:scale>
        <p:origin x="232" y="4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1956542-C623-044C-94DC-BB3181C4B641}" type="datetimeFigureOut">
              <a:rPr lang="en-GB" altLang="x-none"/>
              <a:pPr>
                <a:defRPr/>
              </a:pPr>
              <a:t>02/06/2019</a:t>
            </a:fld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AABC30A3-A54A-8D40-A678-0018651FA2D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079933B-9219-4A43-8FF1-1143B54DFF89}" type="datetimeFigureOut">
              <a:rPr lang="en-US" altLang="x-none"/>
              <a:pPr>
                <a:defRPr/>
              </a:pPr>
              <a:t>6/2/19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Click to edit Master text styles</a:t>
            </a:r>
          </a:p>
          <a:p>
            <a:pPr lvl="1"/>
            <a:r>
              <a:rPr lang="en-GB" altLang="x-none" noProof="0"/>
              <a:t>Second level</a:t>
            </a:r>
          </a:p>
          <a:p>
            <a:pPr lvl="2"/>
            <a:r>
              <a:rPr lang="en-GB" altLang="x-none" noProof="0"/>
              <a:t>Third level</a:t>
            </a:r>
          </a:p>
          <a:p>
            <a:pPr lvl="3"/>
            <a:r>
              <a:rPr lang="en-GB" altLang="x-none" noProof="0"/>
              <a:t>Fourth level</a:t>
            </a:r>
          </a:p>
          <a:p>
            <a:pPr lvl="4"/>
            <a:r>
              <a:rPr lang="en-GB" altLang="x-none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8688DC0-69FC-9E46-99A6-68B85A690F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 Neue LT Pro 45 Light" charset="0"/>
                <a:ea typeface="Helvetica Neue LT Pro 45 Light" charset="0"/>
                <a:cs typeface="Helvetica Neue LT Pro 45 Light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654876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48054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4991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4696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83626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060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2854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20592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47290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00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035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134692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87743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9264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07908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910718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60783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3921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993144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552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HelveticaNeueLT Pro 45 Lt"/>
                <a:cs typeface="HelveticaNeueLT Pro 45 Lt"/>
              </a:defRPr>
            </a:lvl1pPr>
          </a:lstStyle>
          <a:p>
            <a:r>
              <a:rPr lang="en-US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HelveticaNeueLT Pro 35 Th"/>
                <a:cs typeface="HelveticaNeueLT Pro 35 Th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70054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title style</a:t>
            </a:r>
            <a:endParaRPr lang="de-DE" altLang="x-none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/>
              <a:t>Click to edit Master text styles</a:t>
            </a:r>
          </a:p>
          <a:p>
            <a:pPr lvl="1"/>
            <a:r>
              <a:rPr lang="en-US" altLang="x-none"/>
              <a:t>Second level</a:t>
            </a:r>
          </a:p>
          <a:p>
            <a:pPr lvl="2"/>
            <a:r>
              <a:rPr lang="en-US" altLang="x-none"/>
              <a:t>Third level</a:t>
            </a:r>
          </a:p>
          <a:p>
            <a:pPr lvl="3"/>
            <a:r>
              <a:rPr lang="en-US" altLang="x-none"/>
              <a:t>Fourth level</a:t>
            </a:r>
          </a:p>
          <a:p>
            <a:pPr lvl="4"/>
            <a:r>
              <a:rPr lang="en-US" altLang="x-none"/>
              <a:t>Fifth level</a:t>
            </a:r>
            <a:endParaRPr lang="de-DE" altLang="x-none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  <p:sldLayoutId id="2147484254" r:id="rId12"/>
    <p:sldLayoutId id="2147484255" r:id="rId13"/>
    <p:sldLayoutId id="2147484256" r:id="rId14"/>
    <p:sldLayoutId id="2147484257" r:id="rId15"/>
    <p:sldLayoutId id="2147484237" r:id="rId16"/>
    <p:sldLayoutId id="2147484238" r:id="rId17"/>
    <p:sldLayoutId id="2147484239" r:id="rId18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/>
              <a:t>Click to edit Master text styles</a:t>
            </a:r>
          </a:p>
          <a:p>
            <a:pPr lvl="1"/>
            <a:r>
              <a:rPr lang="de-DE" altLang="x-none"/>
              <a:t>Second level</a:t>
            </a:r>
          </a:p>
          <a:p>
            <a:pPr lvl="2"/>
            <a:r>
              <a:rPr lang="de-DE" altLang="x-none"/>
              <a:t>Third level</a:t>
            </a:r>
          </a:p>
          <a:p>
            <a:pPr lvl="3"/>
            <a:r>
              <a:rPr lang="de-DE" altLang="x-none"/>
              <a:t>Fourth level</a:t>
            </a:r>
          </a:p>
          <a:p>
            <a:pPr lvl="4"/>
            <a:r>
              <a:rPr lang="de-DE" altLang="x-none"/>
              <a:t>Fifth level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081" y="6308725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/>
          <a:ea typeface="ＭＳ Ｐゴシック" charset="0"/>
          <a:cs typeface="HelveticaNeueLT Pro 45 Lt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>
          <a:solidFill>
            <a:srgbClr val="595959"/>
          </a:solidFill>
          <a:latin typeface="HelveticaNeueLT Pro 45 Lt"/>
          <a:ea typeface="ＭＳ Ｐゴシック" charset="0"/>
          <a:cs typeface="HelveticaNeueLT Pro 45 Lt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7" Type="http://schemas.openxmlformats.org/officeDocument/2006/relationships/image" Target="../media/image23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  <a:cs typeface="HelveticaNeueLT Pro 45 Lt" charset="0"/>
              </a:rPr>
              <a:t>Challenges and solutions for sharing large-scale human genetic and phenotype data for research</a:t>
            </a:r>
            <a:endParaRPr lang="x-none" altLang="x-none">
              <a:ea typeface="ＭＳ Ｐゴシック" charset="-128"/>
              <a:cs typeface="HelveticaNeueLT Pro 45 Lt" charset="0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r>
              <a:rPr lang="en-US" altLang="x-none" sz="3200" dirty="0">
                <a:latin typeface="HelveticaNeueLT Pro 35 Th" charset="0"/>
                <a:ea typeface="HelveticaNeueLT Pro 35 Th" charset="0"/>
                <a:cs typeface="HelveticaNeueLT Pro 35 Th" charset="0"/>
              </a:rPr>
              <a:t>Mallory </a:t>
            </a:r>
            <a:r>
              <a:rPr lang="en-US" altLang="x-none" sz="3200" dirty="0" err="1">
                <a:latin typeface="HelveticaNeueLT Pro 35 Th" charset="0"/>
                <a:ea typeface="HelveticaNeueLT Pro 35 Th" charset="0"/>
                <a:cs typeface="HelveticaNeueLT Pro 35 Th" charset="0"/>
              </a:rPr>
              <a:t>Freeberg</a:t>
            </a:r>
            <a:endParaRPr lang="en-US" altLang="x-none" sz="3200" dirty="0">
              <a:latin typeface="HelveticaNeueLT Pro 35 Th" charset="0"/>
              <a:ea typeface="HelveticaNeueLT Pro 35 Th" charset="0"/>
              <a:cs typeface="HelveticaNeueLT Pro 35 Th" charset="0"/>
            </a:endParaRPr>
          </a:p>
          <a:p>
            <a:r>
              <a:rPr lang="en-US" altLang="x-none" dirty="0">
                <a:latin typeface="HelveticaNeueLT Pro 35 Th" charset="0"/>
                <a:ea typeface="HelveticaNeueLT Pro 35 Th" charset="0"/>
                <a:cs typeface="HelveticaNeueLT Pro 35 Th" charset="0"/>
              </a:rPr>
              <a:t>3 June 2019</a:t>
            </a:r>
            <a:endParaRPr lang="x-none" altLang="x-none">
              <a:latin typeface="HelveticaNeueLT Pro 35 Th" charset="0"/>
              <a:ea typeface="HelveticaNeueLT Pro 35 Th" charset="0"/>
              <a:cs typeface="HelveticaNeueLT Pro 35 Th" charset="0"/>
            </a:endParaRP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3A988D-FC81-384E-9770-501AAA97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large-scale human genetic and phenotype data has many challenges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45288-EDFB-9B45-ACCD-CD8943A8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3448"/>
            <a:ext cx="10871200" cy="39270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standards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privacy and access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transfer and storage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E351B-6406-FB49-B1AB-23667680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8679" y="3139040"/>
            <a:ext cx="1691503" cy="1691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086349-C86F-054D-B343-85B19F65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9200" y="4333540"/>
            <a:ext cx="1597234" cy="1597234"/>
          </a:xfrm>
          <a:prstGeom prst="rect">
            <a:avLst/>
          </a:prstGeom>
        </p:spPr>
      </p:pic>
      <p:pic>
        <p:nvPicPr>
          <p:cNvPr id="1036" name="Picture 12" descr="https://lh4.googleusercontent.com/X0jDT8mTCl9d3coQqhm-_S5wL1iCfddxyXnMOuHDhUQUXiEw5pemvhMHXVnl5vBhW_RCf1jsJcNBexkismrPiefoGtgGTUAxdX2Z8EqYve66wk8oOhlODEGRoZ2QDJwp7_fZuMAXVQA">
            <a:extLst>
              <a:ext uri="{FF2B5EF4-FFF2-40B4-BE49-F238E27FC236}">
                <a16:creationId xmlns:a16="http://schemas.microsoft.com/office/drawing/2014/main" id="{F0257B3E-C188-7547-BB49-8DFBEA71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3573" y="2085395"/>
            <a:ext cx="1063095" cy="1053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4.googleusercontent.com/bzPESFBf4JONsYUaNE1zECVeFrAhIFJE5m8mj91Jm2NlFDTKpAR19IPhvdn9YTvshHNuo79ZXLqsw6QVUGIp8-_gi7LPy6WipKYWVgtB5XkMXSqtDel_kAH4StO4D1ZgYYsva1Z3Eoo">
            <a:extLst>
              <a:ext uri="{FF2B5EF4-FFF2-40B4-BE49-F238E27FC236}">
                <a16:creationId xmlns:a16="http://schemas.microsoft.com/office/drawing/2014/main" id="{4307B57B-6024-7944-8B1B-82642A8E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52" y="1287463"/>
            <a:ext cx="916624" cy="118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4.googleusercontent.com/0E2FiVW87wwmT4yNyUkMtjy2gBfbnXlN7slIgKiEGYsJjGc7vGVFqF_ID2gULzuwvM4ADEwVy6UYKzAMT1Pfjg9vVvfIiON4Gy09pj5K58z50hIftWtV1uK0iElSFtB2Uoq5sdXrIhM">
            <a:extLst>
              <a:ext uri="{FF2B5EF4-FFF2-40B4-BE49-F238E27FC236}">
                <a16:creationId xmlns:a16="http://schemas.microsoft.com/office/drawing/2014/main" id="{4FB1C732-0C19-CC46-ACF9-841AE9FD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668" y="2837948"/>
            <a:ext cx="1691502" cy="963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6.googleusercontent.com/r_T7gfH0pQVOrKzVTTS9R7evklROI49jnix9zWqmwRg0TbJOzF_xCfkaPmTpnX1OKXCkzNl-eiOjOk1x-C6jPbBbfUZOazhoHVnmbSUPuz4JAYe4BLkq0lCzJTR0nef58SpIDO-Arlw">
            <a:extLst>
              <a:ext uri="{FF2B5EF4-FFF2-40B4-BE49-F238E27FC236}">
                <a16:creationId xmlns:a16="http://schemas.microsoft.com/office/drawing/2014/main" id="{05299DFE-FD91-9A48-9C76-2EDC51DF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126" y="1820536"/>
            <a:ext cx="1096169" cy="107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197410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46D49-F7B4-5A4E-89C5-5E1CDF99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around </a:t>
            </a:r>
            <a:r>
              <a:rPr lang="en-US" b="1" dirty="0"/>
              <a:t>data standards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3FF4-5A7E-2044-8875-721C863A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Ensuring data are </a:t>
            </a:r>
            <a:r>
              <a:rPr lang="en-US" b="1" dirty="0"/>
              <a:t>high quality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Establish quality control metrics, assess data using metrics, [blacklist data not meeting standard].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data </a:t>
            </a:r>
            <a:r>
              <a:rPr lang="en-US" b="1" dirty="0"/>
              <a:t>findable and reusable</a:t>
            </a:r>
            <a:br>
              <a:rPr lang="en-US" b="1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Describe data using metadata standard that exploits ontologies.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Associate data with appropriate accessions.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Supporting data </a:t>
            </a:r>
            <a:r>
              <a:rPr lang="en-US" b="1" dirty="0"/>
              <a:t>interoperability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Follow community standards for data &amp; metadata file formats.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Support compatibility of systems and applications</a:t>
            </a:r>
          </a:p>
        </p:txBody>
      </p:sp>
    </p:spTree>
    <p:extLst>
      <p:ext uri="{BB962C8B-B14F-4D97-AF65-F5344CB8AC3E}">
        <p14:creationId xmlns:p14="http://schemas.microsoft.com/office/powerpoint/2010/main" val="4025694351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49F8C-5ADA-3148-8502-EB8582959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around </a:t>
            </a:r>
            <a:r>
              <a:rPr lang="en-US" b="1" dirty="0"/>
              <a:t>data privacy and access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69641C-E413-564C-9927-17420484C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Controlling who has </a:t>
            </a:r>
            <a:r>
              <a:rPr lang="en-US" b="1" dirty="0"/>
              <a:t>access to data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Coordinate with data generators and relevant legal teams to assess adherence to GDPR regulations.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Implement authorization and authentication strategies.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Making data </a:t>
            </a:r>
            <a:r>
              <a:rPr lang="en-US" b="1" dirty="0"/>
              <a:t>accessible</a:t>
            </a:r>
            <a:r>
              <a:rPr lang="en-US" dirty="0"/>
              <a:t> to data consumers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Perform user experience testing to understand how users want to consume data. Reassess periodically.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Provide support and tooling for consumers to search for, browse, and download data.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Protecting </a:t>
            </a:r>
            <a:r>
              <a:rPr lang="en-US" b="1" dirty="0"/>
              <a:t>individual (patient) privacy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Ensuring data are pseudo-anonymized and/or de-identified**</a:t>
            </a:r>
          </a:p>
        </p:txBody>
      </p:sp>
    </p:spTree>
    <p:extLst>
      <p:ext uri="{BB962C8B-B14F-4D97-AF65-F5344CB8AC3E}">
        <p14:creationId xmlns:p14="http://schemas.microsoft.com/office/powerpoint/2010/main" val="963836766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AE59A-65FA-814A-9D6F-98A8CDAF6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around </a:t>
            </a:r>
            <a:r>
              <a:rPr lang="en-US" b="1" dirty="0"/>
              <a:t>data storage and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66721-B8D7-1744-B9D4-BCE710509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Transferring</a:t>
            </a:r>
            <a:r>
              <a:rPr lang="en-US" dirty="0"/>
              <a:t> large amount of data into and out of storage system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Coordinate with data generation and data storage teams to identify data transfer requirements and limitations.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Provide tooling to satisfy consumer requirements for data download. 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Perform data integrity checks when transferring (</a:t>
            </a:r>
            <a:r>
              <a:rPr lang="en-US" i="1" dirty="0"/>
              <a:t>e.g.</a:t>
            </a:r>
            <a:r>
              <a:rPr lang="en-US" dirty="0"/>
              <a:t> checksums).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Ensuring </a:t>
            </a:r>
            <a:r>
              <a:rPr lang="en-US" b="1" dirty="0"/>
              <a:t>persistence</a:t>
            </a:r>
            <a:r>
              <a:rPr lang="en-US" dirty="0"/>
              <a:t> of data over time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Store data in established archive with appropriate accessions, and perform data back ups and/or syncing to alternate infrastructure.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Scaling</a:t>
            </a:r>
            <a:r>
              <a:rPr lang="en-US" dirty="0"/>
              <a:t> for the future (data volume)</a:t>
            </a:r>
            <a:br>
              <a:rPr lang="en-US" dirty="0"/>
            </a:br>
            <a:r>
              <a:rPr lang="en-US" b="1" dirty="0">
                <a:solidFill>
                  <a:schemeClr val="accent1"/>
                </a:solidFill>
              </a:rPr>
              <a:t>Solution</a:t>
            </a:r>
            <a:r>
              <a:rPr lang="en-US" dirty="0"/>
              <a:t>: Establish infrastructure today that can support future scaling requirements</a:t>
            </a:r>
          </a:p>
        </p:txBody>
      </p:sp>
    </p:spTree>
    <p:extLst>
      <p:ext uri="{BB962C8B-B14F-4D97-AF65-F5344CB8AC3E}">
        <p14:creationId xmlns:p14="http://schemas.microsoft.com/office/powerpoint/2010/main" val="2173082910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3A988D-FC81-384E-9770-501AAA97F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Sharing large-scale human genetic and phenotype data </a:t>
            </a:r>
            <a:r>
              <a:rPr lang="en-US"/>
              <a:t>has many </a:t>
            </a:r>
            <a:r>
              <a:rPr lang="en-US" strike="sngStrike" dirty="0"/>
              <a:t>challenges</a:t>
            </a:r>
            <a:r>
              <a:rPr lang="en-US" dirty="0"/>
              <a:t> solutions!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5045288-EDFB-9B45-ACCD-CD8943A8F4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643448"/>
            <a:ext cx="10871200" cy="3927089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standards</a:t>
            </a:r>
            <a:br>
              <a:rPr lang="en-US" sz="2800" dirty="0"/>
            </a:br>
            <a:r>
              <a:rPr lang="en-US" sz="2800" b="1" dirty="0">
                <a:solidFill>
                  <a:schemeClr val="accent1"/>
                </a:solidFill>
              </a:rPr>
              <a:t>High-quality, FAIR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privacy and access</a:t>
            </a:r>
            <a:br>
              <a:rPr lang="en-US" sz="2800" dirty="0"/>
            </a:br>
            <a:r>
              <a:rPr lang="en-US" sz="2800" b="1" dirty="0">
                <a:solidFill>
                  <a:schemeClr val="accent1"/>
                </a:solidFill>
              </a:rPr>
              <a:t>Controlled, anonymized, accessible data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Data transfer and storage</a:t>
            </a:r>
            <a:br>
              <a:rPr lang="en-US" sz="2800" dirty="0"/>
            </a:br>
            <a:r>
              <a:rPr lang="en-US" sz="2800" b="1" dirty="0">
                <a:solidFill>
                  <a:schemeClr val="accent1"/>
                </a:solidFill>
              </a:rPr>
              <a:t>Scaling solutions for consumer needs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4E351B-6406-FB49-B1AB-2366768015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4708" y="3309947"/>
            <a:ext cx="1401543" cy="14015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086349-C86F-054D-B343-85B19F65E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1741" y="4607340"/>
            <a:ext cx="1323434" cy="1323434"/>
          </a:xfrm>
          <a:prstGeom prst="rect">
            <a:avLst/>
          </a:prstGeom>
        </p:spPr>
      </p:pic>
      <p:pic>
        <p:nvPicPr>
          <p:cNvPr id="1036" name="Picture 12" descr="https://lh4.googleusercontent.com/X0jDT8mTCl9d3coQqhm-_S5wL1iCfddxyXnMOuHDhUQUXiEw5pemvhMHXVnl5vBhW_RCf1jsJcNBexkismrPiefoGtgGTUAxdX2Z8EqYve66wk8oOhlODEGRoZ2QDJwp7_fZuMAXVQA">
            <a:extLst>
              <a:ext uri="{FF2B5EF4-FFF2-40B4-BE49-F238E27FC236}">
                <a16:creationId xmlns:a16="http://schemas.microsoft.com/office/drawing/2014/main" id="{F0257B3E-C188-7547-BB49-8DFBEA713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439" y="2184124"/>
            <a:ext cx="880858" cy="873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lh4.googleusercontent.com/bzPESFBf4JONsYUaNE1zECVeFrAhIFJE5m8mj91Jm2NlFDTKpAR19IPhvdn9YTvshHNuo79ZXLqsw6QVUGIp8-_gi7LPy6WipKYWVgtB5XkMXSqtDel_kAH4StO4D1ZgYYsva1Z3Eoo">
            <a:extLst>
              <a:ext uri="{FF2B5EF4-FFF2-40B4-BE49-F238E27FC236}">
                <a16:creationId xmlns:a16="http://schemas.microsoft.com/office/drawing/2014/main" id="{4307B57B-6024-7944-8B1B-82642A8ED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521" y="1408871"/>
            <a:ext cx="759495" cy="98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lh4.googleusercontent.com/0E2FiVW87wwmT4yNyUkMtjy2gBfbnXlN7slIgKiEGYsJjGc7vGVFqF_ID2gULzuwvM4ADEwVy6UYKzAMT1Pfjg9vVvfIiON4Gy09pj5K58z50hIftWtV1uK0iElSFtB2Uoq5sdXrIhM">
            <a:extLst>
              <a:ext uri="{FF2B5EF4-FFF2-40B4-BE49-F238E27FC236}">
                <a16:creationId xmlns:a16="http://schemas.microsoft.com/office/drawing/2014/main" id="{4FB1C732-0C19-CC46-ACF9-841AE9FDF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369" y="2839401"/>
            <a:ext cx="1401541" cy="798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lh6.googleusercontent.com/r_T7gfH0pQVOrKzVTTS9R7evklROI49jnix9zWqmwRg0TbJOzF_xCfkaPmTpnX1OKXCkzNl-eiOjOk1x-C6jPbBbfUZOazhoHVnmbSUPuz4JAYe4BLkq0lCzJTR0nef58SpIDO-Arlw">
            <a:extLst>
              <a:ext uri="{FF2B5EF4-FFF2-40B4-BE49-F238E27FC236}">
                <a16:creationId xmlns:a16="http://schemas.microsoft.com/office/drawing/2014/main" id="{05299DFE-FD91-9A48-9C76-2EDC51DF7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5886" y="1922505"/>
            <a:ext cx="908262" cy="88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585401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widescreen_slide_template_2017" id="{E9ABBDF8-B220-F340-85AF-73C151397ADE}" vid="{38A635B3-E1F6-234C-A40B-499FB3FCA518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widescreen_slide_template_2017" id="{E9ABBDF8-B220-F340-85AF-73C151397ADE}" vid="{11154DD9-E292-3B4B-AA37-67175096981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3543</TotalTime>
  <Words>90</Words>
  <Application>Microsoft Macintosh PowerPoint</Application>
  <PresentationFormat>Widescreen</PresentationFormat>
  <Paragraphs>23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Arial</vt:lpstr>
      <vt:lpstr>Calibri</vt:lpstr>
      <vt:lpstr>Helvetica Neue LT Pro 45 Light</vt:lpstr>
      <vt:lpstr>HelveticaNeueLT Pro 35 Th</vt:lpstr>
      <vt:lpstr>HelveticaNeueLT Pro 45 Lt</vt:lpstr>
      <vt:lpstr>Times</vt:lpstr>
      <vt:lpstr>EMBL-EBI_slide_template_July_2015</vt:lpstr>
      <vt:lpstr>1_Leere Präsentation</vt:lpstr>
      <vt:lpstr>Challenges and solutions for sharing large-scale human genetic and phenotype data for research</vt:lpstr>
      <vt:lpstr>Sharing large-scale human genetic and phenotype data has many challenges</vt:lpstr>
      <vt:lpstr>Challenges around data standards</vt:lpstr>
      <vt:lpstr>Challenges around data privacy and access</vt:lpstr>
      <vt:lpstr>Challenges around data storage and transfer</vt:lpstr>
      <vt:lpstr>Sharing large-scale human genetic and phenotype data has many challenges solutions!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Mallory Freeberg</cp:lastModifiedBy>
  <cp:revision>129</cp:revision>
  <dcterms:created xsi:type="dcterms:W3CDTF">2017-02-14T11:22:18Z</dcterms:created>
  <dcterms:modified xsi:type="dcterms:W3CDTF">2019-06-03T10:12:50Z</dcterms:modified>
</cp:coreProperties>
</file>